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274" r:id="rId3"/>
    <p:sldId id="542" r:id="rId4"/>
    <p:sldId id="276" r:id="rId5"/>
    <p:sldId id="591" r:id="rId6"/>
    <p:sldId id="575" r:id="rId7"/>
    <p:sldId id="576" r:id="rId8"/>
    <p:sldId id="578" r:id="rId9"/>
    <p:sldId id="579" r:id="rId10"/>
    <p:sldId id="580" r:id="rId11"/>
    <p:sldId id="581" r:id="rId12"/>
    <p:sldId id="583" r:id="rId13"/>
    <p:sldId id="584" r:id="rId14"/>
    <p:sldId id="588" r:id="rId15"/>
    <p:sldId id="544" r:id="rId16"/>
    <p:sldId id="552" r:id="rId17"/>
    <p:sldId id="545" r:id="rId18"/>
    <p:sldId id="546" r:id="rId19"/>
    <p:sldId id="550" r:id="rId20"/>
    <p:sldId id="586" r:id="rId21"/>
    <p:sldId id="547" r:id="rId22"/>
    <p:sldId id="554" r:id="rId23"/>
    <p:sldId id="548" r:id="rId24"/>
    <p:sldId id="556" r:id="rId25"/>
    <p:sldId id="589" r:id="rId26"/>
    <p:sldId id="558" r:id="rId27"/>
    <p:sldId id="565" r:id="rId28"/>
    <p:sldId id="559" r:id="rId29"/>
    <p:sldId id="560" r:id="rId30"/>
    <p:sldId id="561" r:id="rId31"/>
    <p:sldId id="594" r:id="rId32"/>
    <p:sldId id="563" r:id="rId33"/>
    <p:sldId id="564" r:id="rId34"/>
    <p:sldId id="566" r:id="rId35"/>
    <p:sldId id="568" r:id="rId36"/>
    <p:sldId id="567" r:id="rId37"/>
    <p:sldId id="590" r:id="rId38"/>
    <p:sldId id="571" r:id="rId39"/>
    <p:sldId id="572" r:id="rId40"/>
    <p:sldId id="592" r:id="rId41"/>
    <p:sldId id="593" r:id="rId42"/>
    <p:sldId id="457" r:id="rId43"/>
    <p:sldId id="585" r:id="rId44"/>
    <p:sldId id="419" r:id="rId45"/>
    <p:sldId id="420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274"/>
            <p14:sldId id="542"/>
            <p14:sldId id="276"/>
            <p14:sldId id="591"/>
            <p14:sldId id="575"/>
            <p14:sldId id="576"/>
            <p14:sldId id="578"/>
            <p14:sldId id="579"/>
            <p14:sldId id="580"/>
            <p14:sldId id="581"/>
            <p14:sldId id="583"/>
            <p14:sldId id="584"/>
            <p14:sldId id="588"/>
            <p14:sldId id="544"/>
            <p14:sldId id="552"/>
            <p14:sldId id="545"/>
            <p14:sldId id="546"/>
            <p14:sldId id="550"/>
            <p14:sldId id="586"/>
            <p14:sldId id="547"/>
            <p14:sldId id="554"/>
            <p14:sldId id="548"/>
            <p14:sldId id="556"/>
            <p14:sldId id="589"/>
            <p14:sldId id="558"/>
            <p14:sldId id="565"/>
            <p14:sldId id="559"/>
            <p14:sldId id="560"/>
            <p14:sldId id="561"/>
            <p14:sldId id="594"/>
            <p14:sldId id="563"/>
            <p14:sldId id="564"/>
            <p14:sldId id="566"/>
            <p14:sldId id="568"/>
            <p14:sldId id="567"/>
            <p14:sldId id="590"/>
            <p14:sldId id="571"/>
            <p14:sldId id="572"/>
            <p14:sldId id="592"/>
            <p14:sldId id="593"/>
          </p14:sldIdLst>
        </p14:section>
        <p14:section name="Summary" id="{74E48815-88DC-41B3-A7D7-FC3F3F742483}">
          <p14:sldIdLst>
            <p14:sldId id="457"/>
            <p14:sldId id="585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C6C0AA"/>
    <a:srgbClr val="F0A22E"/>
    <a:srgbClr val="603A14"/>
    <a:srgbClr val="E85C0E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3" autoAdjust="0"/>
    <p:restoredTop sz="73822" autoAdjust="0"/>
  </p:normalViewPr>
  <p:slideViewPr>
    <p:cSldViewPr>
      <p:cViewPr varScale="1">
        <p:scale>
          <a:sx n="55" d="100"/>
          <a:sy n="55" d="100"/>
        </p:scale>
        <p:origin x="119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8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79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84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user defined functions and store procedures in both MySQL and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triggers that apply a given </a:t>
            </a:r>
            <a:br>
              <a:rPr lang="en-US" sz="1600" dirty="0"/>
            </a:br>
            <a:r>
              <a:rPr lang="en-US" sz="1600" dirty="0"/>
              <a:t>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transactions if we want to be </a:t>
            </a:r>
            <a:br>
              <a:rPr lang="en-US" sz="1600" dirty="0"/>
            </a:br>
            <a:r>
              <a:rPr lang="en-US" sz="1600" dirty="0"/>
              <a:t>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</a:t>
            </a:r>
            <a:br>
              <a:rPr lang="en-US" sz="1600" dirty="0"/>
            </a:br>
            <a:r>
              <a:rPr lang="en-US" sz="1600" dirty="0"/>
              <a:t>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0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 marL="177800" marR="0" lvl="1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procedureName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EXEC sp_depends 'usp_SelectEmployeesBySeniority'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2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4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"for-triggers" or just "triggers"</a:t>
            </a:r>
          </a:p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8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0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6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61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2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1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716279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 and triggers,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4" y="4351845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3812" y="236220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DROPPING FUNCTIONS</a:t>
            </a:r>
          </a:p>
        </p:txBody>
      </p:sp>
    </p:spTree>
    <p:extLst>
      <p:ext uri="{BB962C8B-B14F-4D97-AF65-F5344CB8AC3E}">
        <p14:creationId xmlns:p14="http://schemas.microsoft.com/office/powerpoint/2010/main" val="240703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5860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MySQL – Dropping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4412" y="2895600"/>
            <a:ext cx="6781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FUNCTION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function_name</a:t>
            </a:r>
          </a:p>
        </p:txBody>
      </p:sp>
    </p:spTree>
    <p:extLst>
      <p:ext uri="{BB962C8B-B14F-4D97-AF65-F5344CB8AC3E}">
        <p14:creationId xmlns:p14="http://schemas.microsoft.com/office/powerpoint/2010/main" val="77014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5860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MSSQL Server – Dropping Functions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4412" y="2895600"/>
            <a:ext cx="6781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FUNCTION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FunctionName</a:t>
            </a:r>
          </a:p>
        </p:txBody>
      </p:sp>
    </p:spTree>
    <p:extLst>
      <p:ext uri="{BB962C8B-B14F-4D97-AF65-F5344CB8AC3E}">
        <p14:creationId xmlns:p14="http://schemas.microsoft.com/office/powerpoint/2010/main" val="12507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571412" cy="8380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Stored Procedures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4348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SQL statements</a:t>
            </a:r>
          </a:p>
          <a:p>
            <a:pPr lvl="1"/>
            <a:r>
              <a:rPr lang="en-US" dirty="0"/>
              <a:t>Encapsulate repetitive program logic</a:t>
            </a:r>
          </a:p>
          <a:p>
            <a:pPr lvl="1"/>
            <a:r>
              <a:rPr lang="en-US" dirty="0"/>
              <a:t>Can accept input parameters</a:t>
            </a:r>
          </a:p>
          <a:p>
            <a:pPr lvl="1"/>
            <a:r>
              <a:rPr lang="en-US" dirty="0"/>
              <a:t>Can return output results</a:t>
            </a:r>
          </a:p>
          <a:p>
            <a:r>
              <a:rPr lang="en-US" dirty="0"/>
              <a:t>Benefits of stored procedures</a:t>
            </a:r>
          </a:p>
          <a:p>
            <a:pPr lvl="1"/>
            <a:r>
              <a:rPr lang="en-US" dirty="0"/>
              <a:t>Share application logic</a:t>
            </a:r>
          </a:p>
          <a:p>
            <a:pPr lvl="1"/>
            <a:r>
              <a:rPr lang="en-US" dirty="0"/>
              <a:t>Improved performance</a:t>
            </a:r>
          </a:p>
          <a:p>
            <a:pPr lvl="1"/>
            <a:r>
              <a:rPr lang="en-US" dirty="0"/>
              <a:t>Reduced network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57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7612" y="2286000"/>
            <a:ext cx="9590987" cy="111078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CREATING </a:t>
            </a:r>
            <a:r>
              <a:rPr lang="en-US" sz="6600" dirty="0">
                <a:solidFill>
                  <a:schemeClr val="tx1"/>
                </a:solidFill>
              </a:rPr>
              <a:t>&amp;</a:t>
            </a:r>
            <a:r>
              <a:rPr lang="en-US" sz="6600" dirty="0"/>
              <a:t> EXECUTING PROCEDURES</a:t>
            </a:r>
          </a:p>
        </p:txBody>
      </p:sp>
    </p:spTree>
    <p:extLst>
      <p:ext uri="{BB962C8B-B14F-4D97-AF65-F5344CB8AC3E}">
        <p14:creationId xmlns:p14="http://schemas.microsoft.com/office/powerpoint/2010/main" val="36617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2" y="1524000"/>
            <a:ext cx="100584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databaseName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procedureName</a:t>
            </a:r>
            <a:endParaRPr lang="bg-BG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tableName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Executing </a:t>
            </a:r>
            <a:r>
              <a:rPr lang="en-GB" altLang="en-US" dirty="0"/>
              <a:t>S</a:t>
            </a:r>
            <a:r>
              <a:rPr lang="en-US" altLang="en-US" dirty="0" err="1"/>
              <a:t>tored</a:t>
            </a:r>
            <a:r>
              <a:rPr lang="en-US" altLang="en-US" dirty="0"/>
              <a:t> Procedures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1979612" y="2393016"/>
            <a:ext cx="79375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procedureName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1979612" y="4343400"/>
            <a:ext cx="79375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tableName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procedureName</a:t>
            </a:r>
          </a:p>
        </p:txBody>
      </p:sp>
    </p:spTree>
    <p:extLst>
      <p:ext uri="{BB962C8B-B14F-4D97-AF65-F5344CB8AC3E}">
        <p14:creationId xmlns:p14="http://schemas.microsoft.com/office/powerpoint/2010/main" val="281929012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MySQL – 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89012" y="1828800"/>
            <a:ext cx="10058401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</a:t>
            </a: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procedure_name 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--SQL Expressions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$$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</a:t>
            </a: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843800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MySQL – Executing </a:t>
            </a:r>
            <a:r>
              <a:rPr lang="en-GB" altLang="en-US" dirty="0"/>
              <a:t>S</a:t>
            </a:r>
            <a:r>
              <a:rPr lang="en-US" altLang="en-US" dirty="0" err="1"/>
              <a:t>tored</a:t>
            </a:r>
            <a:r>
              <a:rPr lang="en-US" altLang="en-US" dirty="0"/>
              <a:t> Procedures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1979612" y="2393016"/>
            <a:ext cx="79375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procedure_name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1979612" y="4343400"/>
            <a:ext cx="79375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table_name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procedure_name</a:t>
            </a:r>
          </a:p>
        </p:txBody>
      </p:sp>
    </p:spTree>
    <p:extLst>
      <p:ext uri="{BB962C8B-B14F-4D97-AF65-F5344CB8AC3E}">
        <p14:creationId xmlns:p14="http://schemas.microsoft.com/office/powerpoint/2010/main" val="20852996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#5604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2130424" y="2197360"/>
            <a:ext cx="79248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 PROC usp_SelectEmployeesBySeniority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05012605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04025" y="2792723"/>
            <a:ext cx="9590987" cy="111078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DROPPING PROCEDURES</a:t>
            </a:r>
          </a:p>
        </p:txBody>
      </p:sp>
    </p:spTree>
    <p:extLst>
      <p:ext uri="{BB962C8B-B14F-4D97-AF65-F5344CB8AC3E}">
        <p14:creationId xmlns:p14="http://schemas.microsoft.com/office/powerpoint/2010/main" val="163084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SQL Server – 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556424" y="2057400"/>
            <a:ext cx="6147587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procedureName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4267200"/>
            <a:ext cx="10823657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sp_depends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'usp_SelectEmployeesBySeniority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413012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MySQL – 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1217612" y="3048000"/>
            <a:ext cx="933209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PROCEDURE </a:t>
            </a:r>
            <a:r>
              <a:rPr lang="en-US" alt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[IF EXISTS] </a:t>
            </a:r>
            <a:r>
              <a:rPr lang="en-US" altLang="en-US" sz="3200" b="1" dirty="0" err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procedureName</a:t>
            </a:r>
            <a:r>
              <a:rPr lang="en-US" alt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3292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1"/>
            <a:ext cx="12208669" cy="72440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Triggers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879695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</a:p>
          <a:p>
            <a:pPr lvl="1"/>
            <a:r>
              <a:rPr lang="en-US" dirty="0"/>
              <a:t>Called in case of specific event</a:t>
            </a:r>
          </a:p>
          <a:p>
            <a:r>
              <a:rPr lang="en-US" dirty="0"/>
              <a:t>We do not call triggers explicitly</a:t>
            </a:r>
          </a:p>
          <a:p>
            <a:pPr lvl="1"/>
            <a:r>
              <a:rPr lang="en-US" dirty="0"/>
              <a:t>Triggers are attached to a table</a:t>
            </a:r>
          </a:p>
          <a:p>
            <a:pPr lvl="1"/>
            <a:r>
              <a:rPr lang="en-US" dirty="0"/>
              <a:t>Triggers are fired when a certain SQL statement is executed against the contents of the table</a:t>
            </a:r>
          </a:p>
          <a:p>
            <a:pPr lvl="1"/>
            <a:r>
              <a:rPr lang="en-US" dirty="0"/>
              <a:t>E.g. when a new row is inserted in given table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5212" y="2286000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CREATING TRIGGERS </a:t>
            </a:r>
          </a:p>
        </p:txBody>
      </p:sp>
    </p:spTree>
    <p:extLst>
      <p:ext uri="{BB962C8B-B14F-4D97-AF65-F5344CB8AC3E}">
        <p14:creationId xmlns:p14="http://schemas.microsoft.com/office/powerpoint/2010/main" val="211553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68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Instead of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674812" y="44196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2674980" y="2162150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38029" y="4495800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3492276" y="3657600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4946607" y="4357693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4180162" y="3531927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8151812" y="440329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8" name="Cloud 17"/>
          <p:cNvSpPr/>
          <p:nvPr/>
        </p:nvSpPr>
        <p:spPr>
          <a:xfrm>
            <a:off x="8151812" y="1920722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9" name="Arrow: Down 18"/>
          <p:cNvSpPr/>
          <p:nvPr/>
        </p:nvSpPr>
        <p:spPr>
          <a:xfrm rot="16200000">
            <a:off x="6711547" y="447949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Down 19"/>
          <p:cNvSpPr/>
          <p:nvPr/>
        </p:nvSpPr>
        <p:spPr>
          <a:xfrm rot="12524754">
            <a:off x="8069132" y="3317740"/>
            <a:ext cx="307048" cy="1849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Down 20"/>
          <p:cNvSpPr/>
          <p:nvPr/>
        </p:nvSpPr>
        <p:spPr>
          <a:xfrm rot="16200000">
            <a:off x="10970573" y="4431036"/>
            <a:ext cx="571597" cy="1350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/>
          <p:cNvSpPr/>
          <p:nvPr/>
        </p:nvSpPr>
        <p:spPr>
          <a:xfrm rot="20386625">
            <a:off x="9965253" y="3379340"/>
            <a:ext cx="335516" cy="1681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Oval 22"/>
          <p:cNvSpPr/>
          <p:nvPr/>
        </p:nvSpPr>
        <p:spPr>
          <a:xfrm>
            <a:off x="8151812" y="4408541"/>
            <a:ext cx="18288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531812" y="1295400"/>
            <a:ext cx="1143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26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(SELECT * FROM inserted WHERE Name IS NULL) 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EXISTS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(SELECT * FROM inserted WHERE LEN(Name) = 0))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('Town name cannot be empty.',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627812" y="4343400"/>
            <a:ext cx="4306888" cy="527804"/>
          </a:xfrm>
          <a:prstGeom prst="wedgeRoundRectCallout">
            <a:avLst>
              <a:gd name="adj1" fmla="val -85370"/>
              <a:gd name="adj2" fmla="val 130995"/>
              <a:gd name="adj3" fmla="val 16667"/>
            </a:avLst>
          </a:prstGeom>
          <a:solidFill>
            <a:schemeClr val="accent6">
              <a:lumMod val="50000"/>
            </a:scheme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cause an error</a:t>
            </a:r>
            <a:endParaRPr lang="bg-BG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04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426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1141412" y="3506212"/>
            <a:ext cx="8991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UPDATE a SET Active = 'N'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JOIN deleted 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a.Active = 'Y'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9466"/>
              </p:ext>
            </p:extLst>
          </p:nvPr>
        </p:nvGraphicFramePr>
        <p:xfrm>
          <a:off x="1141412" y="1371600"/>
          <a:ext cx="4343400" cy="1828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41131126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80410781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396229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887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Ivan_ko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842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Dragon123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224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1129316"/>
                  </a:ext>
                </a:extLst>
              </a:tr>
            </a:tbl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827809" y="1365498"/>
            <a:ext cx="50292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FROM Users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Username = </a:t>
            </a: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'Dragon123'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4912" y="84227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Users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60168"/>
              </p:ext>
            </p:extLst>
          </p:nvPr>
        </p:nvGraphicFramePr>
        <p:xfrm>
          <a:off x="1141412" y="1365498"/>
          <a:ext cx="4343400" cy="1828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41131126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80410781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3962291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887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Ivan_ko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842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Dragon123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******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2241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1129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624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4" grpId="0" animBg="1"/>
      <p:bldP spid="8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Creating and executing user defined function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Dropping user defined 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Creating and executing stored 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Dropping stored 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Creating 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Dropping 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Starting 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2973" y="4131001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3" y="4987141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64389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70012" y="2057400"/>
            <a:ext cx="8991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</a:t>
            </a:r>
            <a:r>
              <a:rPr lang="bg-BG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trigger_name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{INSERT | UPDATE | DELETE}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table_name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--SQL Statements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91794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Triggers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989012" y="1828800"/>
            <a:ext cx="10134600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trigger_name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{INSERT | UPDATE | DELETE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[{FOLLOWS | PRECEDES}] other_trigger_name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table_name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--SQL Statements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6497121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04025" y="2825518"/>
            <a:ext cx="9577597" cy="111078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DROPPING TRIGGERS</a:t>
            </a:r>
          </a:p>
        </p:txBody>
      </p:sp>
    </p:spTree>
    <p:extLst>
      <p:ext uri="{BB962C8B-B14F-4D97-AF65-F5344CB8AC3E}">
        <p14:creationId xmlns:p14="http://schemas.microsoft.com/office/powerpoint/2010/main" val="4276179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– Dropping Triggers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199259" y="3048000"/>
            <a:ext cx="11849197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TRIGGER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 IF EXISTS ] [schema_name.]triggerName</a:t>
            </a:r>
          </a:p>
        </p:txBody>
      </p:sp>
    </p:spTree>
    <p:extLst>
      <p:ext uri="{BB962C8B-B14F-4D97-AF65-F5344CB8AC3E}">
        <p14:creationId xmlns:p14="http://schemas.microsoft.com/office/powerpoint/2010/main" val="183851695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MySQL – Dropping Triggers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88815" y="3124200"/>
            <a:ext cx="11772997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TRIGGER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[IF EXISTS] [schema_name.]trigger_name</a:t>
            </a:r>
          </a:p>
        </p:txBody>
      </p:sp>
    </p:spTree>
    <p:extLst>
      <p:ext uri="{BB962C8B-B14F-4D97-AF65-F5344CB8AC3E}">
        <p14:creationId xmlns:p14="http://schemas.microsoft.com/office/powerpoint/2010/main" val="122106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"/>
            <a:ext cx="12188825" cy="7847282"/>
          </a:xfrm>
          <a:blipFill>
            <a:blip r:embed="rId3"/>
            <a:tile tx="0" ty="0" sx="100000" sy="100000" flip="none" algn="tl"/>
          </a:blip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81729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</a:p>
        </p:txBody>
      </p:sp>
      <p:sp>
        <p:nvSpPr>
          <p:cNvPr id="3" name="Rectangle 2"/>
          <p:cNvSpPr/>
          <p:nvPr/>
        </p:nvSpPr>
        <p:spPr>
          <a:xfrm>
            <a:off x="766276" y="4781897"/>
            <a:ext cx="43408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3BE60"/>
                </a:solidFill>
              </a:rPr>
              <a:t>All</a:t>
            </a:r>
            <a:r>
              <a:rPr lang="en-US" sz="3600" b="1" dirty="0"/>
              <a:t> of them </a:t>
            </a:r>
          </a:p>
          <a:p>
            <a:pPr algn="ctr"/>
            <a:r>
              <a:rPr lang="en-US" sz="3600" b="1" dirty="0"/>
              <a:t>complete successfully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85012" y="4781897"/>
            <a:ext cx="43408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3BE60"/>
                </a:solidFill>
              </a:rPr>
              <a:t>None</a:t>
            </a:r>
            <a:r>
              <a:rPr lang="en-US" sz="3600" b="1" dirty="0"/>
              <a:t> of the them</a:t>
            </a:r>
          </a:p>
          <a:p>
            <a:pPr algn="ctr"/>
            <a:r>
              <a:rPr lang="en-US" sz="3600" b="1" dirty="0"/>
              <a:t>complete successfully</a:t>
            </a:r>
            <a:endParaRPr lang="bg-BG" b="1" dirty="0"/>
          </a:p>
        </p:txBody>
      </p:sp>
      <p:sp>
        <p:nvSpPr>
          <p:cNvPr id="7" name="Rectangle 6"/>
          <p:cNvSpPr/>
          <p:nvPr/>
        </p:nvSpPr>
        <p:spPr>
          <a:xfrm>
            <a:off x="1522412" y="1705753"/>
            <a:ext cx="88592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4000" b="1" dirty="0"/>
              <a:t>Sequence of actions</a:t>
            </a:r>
            <a:r>
              <a:rPr lang="bg-BG" sz="4000" b="1" dirty="0"/>
              <a:t> </a:t>
            </a:r>
            <a:r>
              <a:rPr lang="en-US" sz="4000" b="1" dirty="0">
                <a:solidFill>
                  <a:srgbClr val="F3BE60"/>
                </a:solidFill>
              </a:rPr>
              <a:t>executed as a whole</a:t>
            </a:r>
          </a:p>
        </p:txBody>
      </p:sp>
      <p:sp>
        <p:nvSpPr>
          <p:cNvPr id="8" name="Arrow: Down 7"/>
          <p:cNvSpPr/>
          <p:nvPr/>
        </p:nvSpPr>
        <p:spPr>
          <a:xfrm rot="1970095">
            <a:off x="4083775" y="2441361"/>
            <a:ext cx="304800" cy="2209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rrow: Down 8"/>
          <p:cNvSpPr/>
          <p:nvPr/>
        </p:nvSpPr>
        <p:spPr>
          <a:xfrm rot="19760246">
            <a:off x="7171382" y="2494917"/>
            <a:ext cx="304800" cy="2209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1988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 and 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54532" y="4882887"/>
            <a:ext cx="328808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8000"/>
              </a:lnSpc>
            </a:pP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</p:txBody>
      </p:sp>
      <p:sp>
        <p:nvSpPr>
          <p:cNvPr id="4" name="Arrow: Down 3"/>
          <p:cNvSpPr/>
          <p:nvPr/>
        </p:nvSpPr>
        <p:spPr>
          <a:xfrm rot="16200000">
            <a:off x="1463108" y="3238500"/>
            <a:ext cx="12954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Down 7"/>
          <p:cNvSpPr/>
          <p:nvPr/>
        </p:nvSpPr>
        <p:spPr>
          <a:xfrm rot="14400000">
            <a:off x="6819529" y="2276767"/>
            <a:ext cx="609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Arrow: Down 8"/>
          <p:cNvSpPr/>
          <p:nvPr/>
        </p:nvSpPr>
        <p:spPr>
          <a:xfrm rot="18000000">
            <a:off x="6819531" y="4236642"/>
            <a:ext cx="6096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135072" y="3214554"/>
            <a:ext cx="4221027" cy="1419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98000"/>
              </a:lnSpc>
            </a:pP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</a:p>
          <a:p>
            <a:pPr lvl="1" algn="ctr">
              <a:lnSpc>
                <a:spcPct val="98000"/>
              </a:lnSpc>
            </a:pP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073292" y="2193126"/>
            <a:ext cx="20505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 animBg="1"/>
      <p:bldP spid="9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 in SQL Server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613346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35169"/>
            <a:ext cx="12204701" cy="81364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9845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723792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Demo in MySQL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925023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1600200"/>
            <a:ext cx="11804821" cy="37256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29318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0012" y="2514600"/>
            <a:ext cx="9577597" cy="111078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CREATING </a:t>
            </a:r>
            <a:r>
              <a:rPr lang="en-US" sz="6600" dirty="0">
                <a:solidFill>
                  <a:schemeClr val="tx1"/>
                </a:solidFill>
              </a:rPr>
              <a:t>&amp;</a:t>
            </a:r>
            <a:r>
              <a:rPr lang="en-US" sz="6600" dirty="0"/>
              <a:t> EXECUTING </a:t>
            </a:r>
            <a:br>
              <a:rPr lang="en-US" sz="6600" dirty="0"/>
            </a:br>
            <a:r>
              <a:rPr lang="en-US" sz="6600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5513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MySQL – Creating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682" y="1981200"/>
            <a:ext cx="1181955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bg-BG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function_name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(parameter parameter_type, …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return_type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…SQL statements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5860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MySQL – </a:t>
            </a:r>
            <a:r>
              <a:rPr lang="en-US" dirty="0" err="1"/>
              <a:t>Excuting</a:t>
            </a:r>
            <a:r>
              <a:rPr lang="en-US" dirty="0"/>
              <a:t>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3067" y="2217352"/>
            <a:ext cx="11370145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function_name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(parameters);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6861" y="4078789"/>
            <a:ext cx="1137635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@variable_name = function_name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(parameters);</a:t>
            </a:r>
          </a:p>
        </p:txBody>
      </p:sp>
    </p:spTree>
    <p:extLst>
      <p:ext uri="{BB962C8B-B14F-4D97-AF65-F5344CB8AC3E}">
        <p14:creationId xmlns:p14="http://schemas.microsoft.com/office/powerpoint/2010/main" val="80354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MSSQL Server – 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682" y="1981200"/>
            <a:ext cx="12167130" cy="30008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FunctionName (@VariableName VariableType, …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…SQL Statements</a:t>
            </a:r>
            <a:endParaRPr lang="bg-BG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GB" sz="27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(result);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8420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5860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MSSQL Server – Execute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8815" y="2118395"/>
            <a:ext cx="11468197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FunctionName(parameters);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1063" y="4014002"/>
            <a:ext cx="11485949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@VariableName VariableType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@VariableName = </a:t>
            </a:r>
            <a:r>
              <a:rPr lang="en-GB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FunctionName(parameters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915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1337</Words>
  <Application>Microsoft Office PowerPoint</Application>
  <PresentationFormat>Custom</PresentationFormat>
  <Paragraphs>356</Paragraphs>
  <Slides>44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User-defined functions, procedures and triggers, Transactions</vt:lpstr>
      <vt:lpstr>Questions</vt:lpstr>
      <vt:lpstr>Table of Contents </vt:lpstr>
      <vt:lpstr>PowerPoint Presentation</vt:lpstr>
      <vt:lpstr>CREATING &amp; EXECUTING  FUNCTIONS</vt:lpstr>
      <vt:lpstr>MySQL – Creating Functions </vt:lpstr>
      <vt:lpstr>MySQL – Excuting functions </vt:lpstr>
      <vt:lpstr>MSSQL Server – Create Functions </vt:lpstr>
      <vt:lpstr>MSSQL Server – Execute Functions </vt:lpstr>
      <vt:lpstr>DROPPING FUNCTIONS</vt:lpstr>
      <vt:lpstr>MySQL – Dropping Functions </vt:lpstr>
      <vt:lpstr>MSSQL Server – Dropping Functions </vt:lpstr>
      <vt:lpstr>PowerPoint Presentation</vt:lpstr>
      <vt:lpstr>What are Stored Procedures?</vt:lpstr>
      <vt:lpstr>CREATING &amp; EXECUTING PROCEDURES</vt:lpstr>
      <vt:lpstr>SQL Server – Creating stored procedures</vt:lpstr>
      <vt:lpstr>SQL Server – Executing Stored Procedures</vt:lpstr>
      <vt:lpstr>MySQL – Creating stored procedures</vt:lpstr>
      <vt:lpstr>MySQL – Executing Stored Procedures</vt:lpstr>
      <vt:lpstr>Altering Stored Procedures</vt:lpstr>
      <vt:lpstr>DROPPING PROCEDURES</vt:lpstr>
      <vt:lpstr>SQL Server – Dropping Stored Procedures</vt:lpstr>
      <vt:lpstr>MySQL – Dropping Stored Procedures</vt:lpstr>
      <vt:lpstr>PowerPoint Presentation</vt:lpstr>
      <vt:lpstr>What Are Triggers?</vt:lpstr>
      <vt:lpstr>CREATING TRIGGERS </vt:lpstr>
      <vt:lpstr>SQL Server Types of Triggers</vt:lpstr>
      <vt:lpstr>After Triggers</vt:lpstr>
      <vt:lpstr>Instead Of Triggers</vt:lpstr>
      <vt:lpstr>MySQL Types of Triggers</vt:lpstr>
      <vt:lpstr>After Triggers</vt:lpstr>
      <vt:lpstr>Before Triggers</vt:lpstr>
      <vt:lpstr>DROPPING TRIGGERS</vt:lpstr>
      <vt:lpstr>SQL Server – Dropping Triggers</vt:lpstr>
      <vt:lpstr>MySQL – Dropping Triggers</vt:lpstr>
      <vt:lpstr>PowerPoint Presentation</vt:lpstr>
      <vt:lpstr>What are Transactions?</vt:lpstr>
      <vt:lpstr>Transactions and SQL</vt:lpstr>
      <vt:lpstr>PowerPoint Presentation</vt:lpstr>
      <vt:lpstr>PowerPoint Presentation</vt:lpstr>
      <vt:lpstr>Summary</vt:lpstr>
      <vt:lpstr>Functions, Triggers and Transactions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2016-10-07T12:53:33Z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